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5" r:id="rId3"/>
    <p:sldId id="276" r:id="rId4"/>
    <p:sldId id="284" r:id="rId5"/>
    <p:sldId id="277" r:id="rId6"/>
    <p:sldId id="285" r:id="rId7"/>
    <p:sldId id="286" r:id="rId8"/>
    <p:sldId id="287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283" r:id="rId23"/>
  </p:sldIdLst>
  <p:sldSz cx="9144000" cy="6858000" type="screen4x3"/>
  <p:notesSz cx="6797675" cy="9926638"/>
  <p:custDataLst>
    <p:tags r:id="rId2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A687AD-AF32-4BAC-BF6A-A27DFCC3E4C2}" type="datetimeFigureOut">
              <a:rPr lang="en-GB"/>
              <a:pPr>
                <a:defRPr/>
              </a:pPr>
              <a:t>12/07/2018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CB9D1F-58AB-48F5-BBBF-3F50A7FB14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BA2FE-EDBB-4C73-98DC-BD01CD7DE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B4B3E-FCD2-4C03-B28B-2E014894EF20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C3875-3B59-403A-AE13-31236687659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vs5_Card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0"/>
            <a:ext cx="30972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10A2-F415-4F8F-8BF4-7C32461A22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A040-A94C-4F05-BC10-8D344F5279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1B08A-0E91-4D63-9236-E4BEDFE302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FE050-79F1-4940-ABFB-3706D8DCED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DB69-DAB6-4722-8DE3-EC66171732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E148-4FA1-4313-8CFB-A5E53CC745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1CA7-ED0E-41E4-A96F-76CB7EB816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9DEB5-0442-4BA2-B9F2-E323546BA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4689-6F26-4EC7-9F21-9E1561661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B307-0EB4-404C-A960-88A99F6D5D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3BFC-C284-4060-8328-8648713535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Session 1 Financial Indicators W05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CDFF88F-D15B-4447-804E-ED95DEA020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43015" name="Picture 7" descr="Uvs5_Card1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187450" y="0"/>
            <a:ext cx="122396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A0789C31-F38F-4C94-8BD0-5F52F9139F4E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en-GB" altLang="en-US" sz="1400" smtClean="0"/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Interpretation of Financial Statements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84213" y="6092825"/>
            <a:ext cx="60198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Philip Wilson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3D7A41A-6F94-464C-B41A-B98F5BF91EA4}" type="slidenum">
              <a:rPr lang="en-GB" altLang="en-US" smtClean="0"/>
              <a:pPr>
                <a:defRPr/>
              </a:pPr>
              <a:t>10</a:t>
            </a:fld>
            <a:endParaRPr lang="en-GB" altLang="en-US" smtClean="0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GB" smtClean="0"/>
              <a:t>Acid Test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mtClean="0"/>
              <a:t>		</a:t>
            </a:r>
            <a:r>
              <a:rPr lang="en-GB" u="sng" smtClean="0"/>
              <a:t>Current Assets – Stock</a:t>
            </a:r>
            <a:endParaRPr lang="en-GB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mtClean="0"/>
              <a:t>		   Current Liabilities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mtClean="0"/>
              <a:t>			</a:t>
            </a:r>
            <a:r>
              <a:rPr lang="en-GB" u="sng" smtClean="0"/>
              <a:t>3600 – 1500</a:t>
            </a:r>
            <a:r>
              <a:rPr lang="en-GB" smtClean="0"/>
              <a:t>	=	0.9 : 1</a:t>
            </a:r>
            <a:endParaRPr lang="en-GB" u="sng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mtClean="0"/>
              <a:t>			       2400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6208713" y="2159000"/>
            <a:ext cx="2659062" cy="17541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A more strict test of liquidity – i.e. exclude stock – is it really ‘liquid’ or as valuable as the company thinks in times of financial distress?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FF61DE6-05C1-40AD-914A-B3B6B7C2840F}" type="slidenum">
              <a:rPr lang="en-GB" altLang="en-US" smtClean="0"/>
              <a:pPr>
                <a:defRPr/>
              </a:pPr>
              <a:t>11</a:t>
            </a:fld>
            <a:endParaRPr lang="en-GB" altLang="en-US" smtClean="0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268413"/>
            <a:ext cx="8229600" cy="532923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dirty="0" smtClean="0"/>
              <a:t>2.	</a:t>
            </a:r>
            <a:r>
              <a:rPr lang="en-GB" sz="2800" dirty="0" smtClean="0"/>
              <a:t>Profitability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en-GB" sz="2800" dirty="0" smtClean="0"/>
              <a:t>Gross Margin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u="sng" dirty="0" smtClean="0"/>
              <a:t>Gross profit</a:t>
            </a:r>
            <a:r>
              <a:rPr lang="en-GB" sz="2800" dirty="0" smtClean="0"/>
              <a:t> x 100	=	</a:t>
            </a:r>
            <a:r>
              <a:rPr lang="en-GB" sz="2800" u="sng" dirty="0" smtClean="0"/>
              <a:t>1850</a:t>
            </a:r>
            <a:r>
              <a:rPr lang="en-GB" sz="2800" dirty="0" smtClean="0"/>
              <a:t>	x 100 = 24.2%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    Sales				7650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lphaLcParenR" startAt="2"/>
              <a:defRPr/>
            </a:pPr>
            <a:r>
              <a:rPr lang="en-GB" sz="2800" dirty="0" smtClean="0"/>
              <a:t>Net operating margin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u="sng" dirty="0" smtClean="0"/>
              <a:t>PBIT</a:t>
            </a:r>
            <a:r>
              <a:rPr lang="en-GB" sz="2800" dirty="0" smtClean="0"/>
              <a:t> x 100	=	</a:t>
            </a:r>
            <a:r>
              <a:rPr lang="en-GB" sz="2800" u="sng" dirty="0" smtClean="0"/>
              <a:t>1700	</a:t>
            </a:r>
            <a:r>
              <a:rPr lang="en-GB" sz="2800" dirty="0"/>
              <a:t> </a:t>
            </a:r>
            <a:r>
              <a:rPr lang="en-GB" sz="2800" dirty="0" smtClean="0"/>
              <a:t>  x 100 = 22.2%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Sales			 7650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600" dirty="0" smtClean="0"/>
              <a:t>PBIT = Profit before interest and tax/Operating Profit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900" dirty="0" smtClean="0"/>
              <a:t>		</a:t>
            </a: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6832600" y="2887663"/>
            <a:ext cx="2311400" cy="39703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May vary greatly between business sectors – low margin/high turnover etc.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Indicates operational efficiency prior to any financing decisions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06363866-1B73-451C-B38B-B73F4202ED78}" type="slidenum">
              <a:rPr lang="en-GB" altLang="en-US" smtClean="0"/>
              <a:pPr>
                <a:defRPr/>
              </a:pPr>
              <a:t>12</a:t>
            </a:fld>
            <a:endParaRPr lang="en-GB" altLang="en-US" smtClean="0"/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3"/>
              <a:defRPr/>
            </a:pPr>
            <a:r>
              <a:rPr lang="en-GB" dirty="0" smtClean="0"/>
              <a:t>Return on Capital Employed</a:t>
            </a:r>
            <a:br>
              <a:rPr lang="en-GB" dirty="0" smtClean="0"/>
            </a:br>
            <a:r>
              <a:rPr lang="en-GB" dirty="0" smtClean="0"/>
              <a:t>	    </a:t>
            </a:r>
            <a:r>
              <a:rPr lang="en-GB" u="sng" dirty="0" smtClean="0"/>
              <a:t>PBIT</a:t>
            </a:r>
            <a:r>
              <a:rPr lang="en-GB" dirty="0" smtClean="0"/>
              <a:t>	       x 100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/>
              <a:t>      Capital Employed</a:t>
            </a:r>
            <a:endParaRPr lang="en-GB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1600" dirty="0" smtClean="0"/>
              <a:t>Capital Employed = Equity + Non-current Liabilities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sz="1600" dirty="0"/>
              <a:t>	</a:t>
            </a:r>
            <a:r>
              <a:rPr lang="en-GB" sz="1600" dirty="0" smtClean="0"/>
              <a:t>				(i.e. long term finance)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1700</a:t>
            </a:r>
            <a:r>
              <a:rPr lang="en-GB" dirty="0" smtClean="0"/>
              <a:t>	   x	100	=	15.1%</a:t>
            </a:r>
            <a:endParaRPr lang="en-GB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  11250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6946900" y="765175"/>
            <a:ext cx="2147888" cy="28638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Gives an indication of return on all money invested in the business.</a:t>
            </a:r>
          </a:p>
          <a:p>
            <a:pPr eaLnBrk="1" hangingPunct="1"/>
            <a:r>
              <a:rPr lang="en-GB" altLang="en-US"/>
              <a:t>The providers of capital could consider the ‘opportunity cost’ allowing for the risk involved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C71E87-18D3-4BF7-91E1-0241BD5DA0E5}" type="slidenum">
              <a:rPr lang="en-GB" altLang="en-US" smtClean="0"/>
              <a:pPr>
                <a:defRPr/>
              </a:pPr>
              <a:t>13</a:t>
            </a:fld>
            <a:endParaRPr lang="en-GB" altLang="en-US" smtClean="0"/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4"/>
              <a:defRPr/>
            </a:pPr>
            <a:r>
              <a:rPr lang="en-GB" dirty="0" smtClean="0"/>
              <a:t>Return on Shareholders’ Funds</a:t>
            </a:r>
          </a:p>
          <a:p>
            <a:pPr marL="609600" indent="-609600" eaLnBrk="1" hangingPunct="1">
              <a:buFont typeface="Wingdings" pitchFamily="2" charset="2"/>
              <a:buAutoNum type="alphaLcParenR" startAt="4"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	</a:t>
            </a:r>
            <a:r>
              <a:rPr lang="en-GB" u="sng" dirty="0" smtClean="0"/>
              <a:t>Profit after tax</a:t>
            </a:r>
            <a:r>
              <a:rPr lang="en-GB" dirty="0" smtClean="0"/>
              <a:t>	x 100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    Shareholders’ Funds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(SF includes original capital + retained profit + other reserves)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 </a:t>
            </a:r>
            <a:r>
              <a:rPr lang="en-GB" u="sng" dirty="0" smtClean="0"/>
              <a:t>1050</a:t>
            </a:r>
            <a:r>
              <a:rPr lang="en-GB" dirty="0" smtClean="0"/>
              <a:t>	 x   100	=	9.6%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10900</a:t>
            </a:r>
            <a:endParaRPr lang="en-GB" u="sng" dirty="0" smtClean="0"/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6880225" y="1916113"/>
            <a:ext cx="2233613" cy="25844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Measures the nominal return to Shareholders specifically – i.e. it is after interest (to debt providers) and after tax (the government's share!)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6884320A-3068-4E14-99E1-709BD8B7C940}" type="slidenum">
              <a:rPr lang="en-GB" altLang="en-US" smtClean="0"/>
              <a:pPr>
                <a:defRPr/>
              </a:pPr>
              <a:t>14</a:t>
            </a:fld>
            <a:endParaRPr lang="en-GB" altLang="en-US" smtClean="0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17638"/>
            <a:ext cx="5230813" cy="52514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3.	Efficiency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en-GB" dirty="0" smtClean="0"/>
              <a:t>Net Assets Turnover Ratio</a:t>
            </a:r>
            <a:br>
              <a:rPr lang="en-GB" dirty="0" smtClean="0"/>
            </a:br>
            <a:r>
              <a:rPr lang="en-GB" dirty="0" smtClean="0"/>
              <a:t>		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		 </a:t>
            </a:r>
            <a:r>
              <a:rPr lang="en-GB" u="sng" dirty="0" smtClean="0"/>
              <a:t>Sales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  Capital Employed</a:t>
            </a:r>
            <a:br>
              <a:rPr lang="en-GB" dirty="0" smtClean="0"/>
            </a:br>
            <a:endParaRPr lang="en-GB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7650	 </a:t>
            </a:r>
            <a:r>
              <a:rPr lang="en-GB" dirty="0" smtClean="0"/>
              <a:t>= 0.68 times</a:t>
            </a:r>
            <a:endParaRPr lang="en-GB" u="sng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11250</a:t>
            </a: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6262688" y="3605213"/>
            <a:ext cx="2424112" cy="12001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How many £s of sales are being generated for each £ invested in the business?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086319E7-0748-4960-9950-53843C3D7A52}" type="slidenum">
              <a:rPr lang="en-GB" altLang="en-US" smtClean="0"/>
              <a:pPr>
                <a:defRPr/>
              </a:pPr>
              <a:t>15</a:t>
            </a:fld>
            <a:endParaRPr lang="en-GB" altLang="en-US" smtClean="0"/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6518275" cy="4525963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 startAt="2"/>
              <a:defRPr/>
            </a:pPr>
            <a:r>
              <a:rPr lang="en-GB" sz="2800" dirty="0" smtClean="0"/>
              <a:t>Stock Turnover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	</a:t>
            </a:r>
            <a:r>
              <a:rPr lang="en-GB" sz="2800" u="sng" dirty="0" smtClean="0"/>
              <a:t>Cost of Goods Sold</a:t>
            </a:r>
            <a:r>
              <a:rPr lang="en-GB" sz="2800" dirty="0" smtClean="0"/>
              <a:t>  </a:t>
            </a:r>
            <a:r>
              <a:rPr lang="en-GB" sz="2800" u="sng" dirty="0" smtClean="0"/>
              <a:t>5800</a:t>
            </a:r>
            <a:r>
              <a:rPr lang="en-GB" sz="2800" dirty="0" smtClean="0"/>
              <a:t>    = 3.9 times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           Average Stocks	     1500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 startAt="3"/>
              <a:defRPr/>
            </a:pPr>
            <a:r>
              <a:rPr lang="en-GB" sz="2800" dirty="0" smtClean="0"/>
              <a:t>Stock days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	 </a:t>
            </a:r>
            <a:r>
              <a:rPr lang="en-GB" sz="2800" u="sng" dirty="0" smtClean="0"/>
              <a:t>Average Stocks </a:t>
            </a:r>
            <a:r>
              <a:rPr lang="en-GB" sz="2800" dirty="0" smtClean="0"/>
              <a:t>x 365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 Cost of Goods Sold 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		</a:t>
            </a:r>
            <a:r>
              <a:rPr lang="en-GB" sz="2800" u="sng" dirty="0" smtClean="0"/>
              <a:t>1500</a:t>
            </a:r>
            <a:r>
              <a:rPr lang="en-GB" sz="2800" dirty="0" smtClean="0"/>
              <a:t>   x 365	=	94 days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		5800	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7113588" y="1776413"/>
            <a:ext cx="1860550" cy="3416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The higher stock turnover the better – i.e. more profit making opportunities.</a:t>
            </a:r>
          </a:p>
          <a:p>
            <a:pPr eaLnBrk="1" hangingPunct="1"/>
            <a:r>
              <a:rPr lang="en-GB" altLang="en-US"/>
              <a:t>Will lead to lower stock days – i.e. less money tied up in the business earning 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B5A512B-0445-4C5A-90B5-F508B6527046}" type="slidenum">
              <a:rPr lang="en-GB" altLang="en-US" smtClean="0"/>
              <a:pPr>
                <a:defRPr/>
              </a:pPr>
              <a:t>16</a:t>
            </a:fld>
            <a:endParaRPr lang="en-GB" altLang="en-US" smtClean="0"/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4635500" cy="4525963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 startAt="4"/>
              <a:defRPr/>
            </a:pPr>
            <a:r>
              <a:rPr lang="en-GB" sz="2400" dirty="0" smtClean="0"/>
              <a:t>Debtors Turnover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  <a:r>
              <a:rPr lang="en-GB" sz="2400" u="sng" dirty="0" smtClean="0"/>
              <a:t>Debtors</a:t>
            </a:r>
            <a:r>
              <a:rPr lang="en-GB" sz="2400" dirty="0" smtClean="0"/>
              <a:t>   x 365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  Sales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  <a:r>
              <a:rPr lang="en-GB" sz="2400" u="sng" dirty="0" smtClean="0"/>
              <a:t>1200</a:t>
            </a:r>
            <a:r>
              <a:rPr lang="en-GB" sz="2400" dirty="0" smtClean="0"/>
              <a:t>	    x   365  =  57 days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7650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 startAt="5"/>
              <a:defRPr/>
            </a:pPr>
            <a:r>
              <a:rPr lang="en-GB" sz="2400" dirty="0" smtClean="0"/>
              <a:t>Creditors Turnover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  <a:r>
              <a:rPr lang="en-GB" sz="2400" u="sng" dirty="0" smtClean="0"/>
              <a:t>Creditors</a:t>
            </a:r>
            <a:r>
              <a:rPr lang="en-GB" sz="2400" dirty="0" smtClean="0"/>
              <a:t>     x 365</a:t>
            </a:r>
            <a:br>
              <a:rPr lang="en-GB" sz="2400" dirty="0" smtClean="0"/>
            </a:br>
            <a:r>
              <a:rPr lang="en-GB" sz="2400" dirty="0" smtClean="0"/>
              <a:t>	             Purchases*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 * Could use ‘cost of sales’ if no alternative 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</a:t>
            </a:r>
            <a:r>
              <a:rPr lang="en-GB" sz="2400" u="sng" dirty="0" smtClean="0"/>
              <a:t>2,400</a:t>
            </a:r>
            <a:r>
              <a:rPr lang="en-GB" sz="2400" dirty="0" smtClean="0"/>
              <a:t>	    x   365  = 151 days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			5,800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u="sng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800" dirty="0" smtClean="0"/>
              <a:t>			</a:t>
            </a: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5507038" y="1860550"/>
            <a:ext cx="3328987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How quickly do the company’s credit customers pay?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5507038" y="3082925"/>
            <a:ext cx="2871787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How quickly does the company pay suppliers?</a:t>
            </a: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5518150" y="4146550"/>
            <a:ext cx="2860675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Which measure do we want to be shorter?</a:t>
            </a:r>
          </a:p>
        </p:txBody>
      </p:sp>
      <p:sp>
        <p:nvSpPr>
          <p:cNvPr id="18440" name="TextBox 5"/>
          <p:cNvSpPr txBox="1">
            <a:spLocks noChangeArrowheads="1"/>
          </p:cNvSpPr>
          <p:nvPr/>
        </p:nvSpPr>
        <p:spPr bwMode="auto">
          <a:xfrm>
            <a:off x="5507038" y="5072063"/>
            <a:ext cx="3052762" cy="9223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What could you say about the business model of a supermarket?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1092160-2F1F-4075-ADCD-4BA602AAF510}" type="slidenum">
              <a:rPr lang="en-GB" altLang="en-US" smtClean="0"/>
              <a:pPr>
                <a:defRPr/>
              </a:pPr>
              <a:t>17</a:t>
            </a:fld>
            <a:endParaRPr lang="en-GB" altLang="en-US" smtClean="0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484313"/>
            <a:ext cx="5976937" cy="45989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4. Financial structure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en-GB" dirty="0" smtClean="0"/>
              <a:t>Gearing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  <a:r>
              <a:rPr lang="en-GB" u="sng" dirty="0" smtClean="0"/>
              <a:t>Loans and borrowings </a:t>
            </a:r>
            <a:r>
              <a:rPr lang="en-GB" dirty="0" smtClean="0"/>
              <a:t>x 100 	Capital Employed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		</a:t>
            </a:r>
            <a:r>
              <a:rPr lang="en-GB" u="sng" dirty="0" smtClean="0"/>
              <a:t>350</a:t>
            </a:r>
            <a:r>
              <a:rPr lang="en-GB" dirty="0" smtClean="0"/>
              <a:t>   x    100  = 3.1%</a:t>
            </a: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	       11250</a:t>
            </a:r>
            <a:endParaRPr lang="en-GB" u="sng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LcParenR" startAt="2"/>
              <a:defRPr/>
            </a:pPr>
            <a:endParaRPr lang="en-GB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6732588" y="2305050"/>
            <a:ext cx="2063750" cy="28638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High levels of debt spell risk to the shareholders but also provide increased profit making opportunities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Can you explain the above?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AC71E05F-ACAC-4834-8610-B674D71F5F12}" type="slidenum">
              <a:rPr lang="en-GB" altLang="en-US" smtClean="0"/>
              <a:pPr>
                <a:defRPr/>
              </a:pPr>
              <a:t>18</a:t>
            </a:fld>
            <a:endParaRPr lang="en-GB" altLang="en-US" smtClean="0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4422775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GB" dirty="0" smtClean="0"/>
              <a:t>Interest Cover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PBIT</a:t>
            </a: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      Interest Charges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 </a:t>
            </a:r>
            <a:r>
              <a:rPr lang="en-GB" u="sng" dirty="0" smtClean="0"/>
              <a:t>1700</a:t>
            </a:r>
            <a:r>
              <a:rPr lang="en-GB" dirty="0" smtClean="0"/>
              <a:t>	=</a:t>
            </a:r>
            <a:r>
              <a:rPr lang="en-GB" dirty="0"/>
              <a:t> </a:t>
            </a:r>
            <a:r>
              <a:rPr lang="en-GB" dirty="0" smtClean="0"/>
              <a:t>34 times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 50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5348288" y="2062163"/>
            <a:ext cx="3338512" cy="646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Measures how securely the company can pay its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5D4F34E-B22C-41F9-BBBE-3019361A671C}" type="slidenum">
              <a:rPr lang="en-GB" altLang="en-US" smtClean="0"/>
              <a:pPr>
                <a:defRPr/>
              </a:pPr>
              <a:t>19</a:t>
            </a:fld>
            <a:endParaRPr lang="en-GB" altLang="en-US" smtClean="0"/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dirty="0" smtClean="0"/>
              <a:t>5.	</a:t>
            </a:r>
          </a:p>
          <a:p>
            <a:pPr marL="533400" indent="-533400" eaLnBrk="1" hangingPunct="1">
              <a:buFont typeface="Wingdings" pitchFamily="2" charset="2"/>
              <a:buAutoNum type="alphaLcParenR"/>
              <a:defRPr/>
            </a:pPr>
            <a:r>
              <a:rPr lang="en-GB" dirty="0" smtClean="0"/>
              <a:t>Dividend Yield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	</a:t>
            </a:r>
            <a:r>
              <a:rPr lang="en-GB" u="sng" dirty="0" smtClean="0"/>
              <a:t>Dividend</a:t>
            </a:r>
            <a:r>
              <a:rPr lang="en-GB" dirty="0" smtClean="0"/>
              <a:t>            x100</a:t>
            </a:r>
            <a:br>
              <a:rPr lang="en-GB" dirty="0" smtClean="0"/>
            </a:br>
            <a:r>
              <a:rPr lang="en-GB" dirty="0" smtClean="0"/>
              <a:t>Market value of shares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sz="2400" dirty="0" smtClean="0"/>
              <a:t>If  it is assumed that nominal price of a share is £1.00 and current market price is £2.20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£0.0508</a:t>
            </a:r>
            <a:r>
              <a:rPr lang="en-GB" dirty="0" smtClean="0"/>
              <a:t>	x   100   =  2.3%</a:t>
            </a:r>
            <a:endParaRPr lang="en-GB" u="sng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£2.20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6732588" y="2205038"/>
            <a:ext cx="2166937" cy="25844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The higher the yield then the better the return to shareholders – but beware this may be happening due to a falling share price.</a:t>
            </a:r>
          </a:p>
          <a:p>
            <a:pPr eaLnBrk="1" hangingPunct="1"/>
            <a:r>
              <a:rPr lang="en-GB" altLang="en-US"/>
              <a:t>Therefore, not straightforward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C0502A4B-45F9-4B18-9F73-212AD1E143D7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2</a:t>
            </a:fld>
            <a:endParaRPr lang="en-GB" altLang="en-US" sz="1400" smtClean="0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Interpreting Financial Statements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31975"/>
            <a:ext cx="8229600" cy="50260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Concerned with the use of ratios</a:t>
            </a:r>
          </a:p>
          <a:p>
            <a:pPr eaLnBrk="1" hangingPunct="1">
              <a:defRPr/>
            </a:pPr>
            <a:r>
              <a:rPr lang="en-GB" smtClean="0"/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	Profit margin = </a:t>
            </a:r>
            <a:r>
              <a:rPr lang="en-GB" u="sng" smtClean="0"/>
              <a:t>Gross profit</a:t>
            </a:r>
            <a:r>
              <a:rPr lang="en-GB" smtClean="0"/>
              <a:t> x 100</a:t>
            </a:r>
            <a:br>
              <a:rPr lang="en-GB" smtClean="0"/>
            </a:br>
            <a:r>
              <a:rPr lang="en-GB" smtClean="0"/>
              <a:t>			      Sales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079618B-8F8D-461E-81E0-E166CC606772}" type="slidenum">
              <a:rPr lang="en-GB" altLang="en-US" smtClean="0"/>
              <a:pPr>
                <a:defRPr/>
              </a:pPr>
              <a:t>20</a:t>
            </a:fld>
            <a:endParaRPr lang="en-GB" altLang="en-US" smtClean="0"/>
          </a:p>
        </p:txBody>
      </p:sp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4922838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  <a:defRPr/>
            </a:pPr>
            <a:r>
              <a:rPr lang="en-GB" dirty="0" smtClean="0"/>
              <a:t>Earnings per share (EPS)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Profit after tax</a:t>
            </a: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No of ordinary shares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u="sng" dirty="0" smtClean="0"/>
              <a:t>1050</a:t>
            </a:r>
            <a:r>
              <a:rPr lang="en-GB" dirty="0"/>
              <a:t> </a:t>
            </a:r>
            <a:r>
              <a:rPr lang="en-GB" dirty="0" smtClean="0"/>
              <a:t> =</a:t>
            </a:r>
            <a:r>
              <a:rPr lang="en-GB" dirty="0"/>
              <a:t> </a:t>
            </a:r>
            <a:r>
              <a:rPr lang="en-GB" dirty="0" smtClean="0"/>
              <a:t> £0.178</a:t>
            </a:r>
            <a:endParaRPr lang="en-GB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5900</a:t>
            </a: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5816600" y="1924050"/>
            <a:ext cx="2433638" cy="25860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Simply indicates the profit per share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Provides an indication of success over time but is not comparable to other companies due to differing capital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0EC8D7D4-F509-45C0-8D24-598523C321C0}" type="slidenum">
              <a:rPr lang="en-GB" altLang="en-US" smtClean="0"/>
              <a:pPr>
                <a:defRPr/>
              </a:pPr>
              <a:t>21</a:t>
            </a:fld>
            <a:endParaRPr lang="en-GB" altLang="en-US" smtClean="0"/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4103688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3"/>
              <a:defRPr/>
            </a:pPr>
            <a:r>
              <a:rPr lang="en-GB" dirty="0" smtClean="0"/>
              <a:t>Price/earnings ratio</a:t>
            </a:r>
          </a:p>
          <a:p>
            <a:pPr marL="609600" indent="-609600" eaLnBrk="1" hangingPunct="1">
              <a:buFont typeface="Wingdings" pitchFamily="2" charset="2"/>
              <a:buAutoNum type="alphaLcParenR" startAt="3"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</a:t>
            </a:r>
            <a:r>
              <a:rPr lang="en-GB" u="sng" dirty="0" smtClean="0"/>
              <a:t>Share Price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		     EPS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u="sng" dirty="0" smtClean="0"/>
              <a:t>£2.20</a:t>
            </a:r>
            <a:r>
              <a:rPr lang="en-GB" dirty="0" smtClean="0"/>
              <a:t>	=	12.4</a:t>
            </a:r>
            <a:endParaRPr lang="en-GB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dirty="0" smtClean="0"/>
              <a:t>£0.178</a:t>
            </a:r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5060950" y="1722438"/>
            <a:ext cx="3625850" cy="31400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/>
              <a:t>Generally indicates market optimism – i.e. a high number indicates that the share price has been bid to high levels and the market thinks that the future looks good</a:t>
            </a:r>
          </a:p>
          <a:p>
            <a:pPr eaLnBrk="1" hangingPunct="1"/>
            <a:r>
              <a:rPr lang="en-GB" altLang="en-US"/>
              <a:t>Will vary greatly between industry sectors.</a:t>
            </a:r>
          </a:p>
          <a:p>
            <a:pPr eaLnBrk="1" hangingPunct="1"/>
            <a:r>
              <a:rPr lang="en-GB" altLang="en-US"/>
              <a:t>Which sectors or types of companies might you think would have high ratios and which low?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382D78B-72D6-4236-B171-4134CF22708A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22</a:t>
            </a:fld>
            <a:endParaRPr lang="en-GB" altLang="en-US" sz="1400" smtClean="0"/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Limitations of Ratio Analysis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28775"/>
            <a:ext cx="8229600" cy="5026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Only deals with quantifiable aspects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May be misleading as a snapshot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Ignores special circumstances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Indicates inefficiency but does not explain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Basis of measurement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Pyramid is geared to one ratio – ROCE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Transfer Pricing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Ratios are interrelated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Open to manipulation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Be wary of comparison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2349BB86-EB58-4C4D-9031-CA6FBC626C40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3</a:t>
            </a:fld>
            <a:endParaRPr lang="en-GB" altLang="en-US" sz="1400" smtClean="0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Why use ratios?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Identify trends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Comparison with others/ industrial average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Business plans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smtClean="0"/>
              <a:t/>
            </a:r>
            <a:br>
              <a:rPr lang="en-GB" sz="2800" smtClean="0"/>
            </a:br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E8E7F139-D3A6-4F85-856D-9CEA519F93F5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4</a:t>
            </a:fld>
            <a:endParaRPr lang="en-GB" altLang="en-US" sz="1400" smtClean="0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Ratios can be specifically used to analyse the following areas:</a:t>
            </a:r>
            <a:br>
              <a:rPr lang="en-GB" sz="3600" smtClean="0"/>
            </a:br>
            <a:endParaRPr lang="en-GB" sz="3600" smtClean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Liquidity</a:t>
            </a:r>
          </a:p>
          <a:p>
            <a:pPr lvl="2" eaLnBrk="1" hangingPunct="1">
              <a:buFontTx/>
              <a:buChar char="o"/>
              <a:defRPr/>
            </a:pPr>
            <a:r>
              <a:rPr lang="en-GB" sz="2800" smtClean="0"/>
              <a:t> Solvency</a:t>
            </a:r>
          </a:p>
          <a:p>
            <a:pPr lvl="2" eaLnBrk="1" hangingPunct="1">
              <a:buFontTx/>
              <a:buChar char="o"/>
              <a:defRPr/>
            </a:pPr>
            <a:r>
              <a:rPr lang="en-GB" sz="2800" smtClean="0"/>
              <a:t> Ability of the business to pay its way</a:t>
            </a:r>
          </a:p>
          <a:p>
            <a:pPr lvl="2" eaLnBrk="1" hangingPunct="1">
              <a:buFontTx/>
              <a:buNone/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mtClean="0"/>
              <a:t>Profitability</a:t>
            </a:r>
          </a:p>
          <a:p>
            <a:pPr lvl="1" eaLnBrk="1" hangingPunct="1">
              <a:defRPr/>
            </a:pPr>
            <a:r>
              <a:rPr lang="en-GB" sz="3200" smtClean="0"/>
              <a:t>Ability to generate wealth</a:t>
            </a:r>
          </a:p>
          <a:p>
            <a:pPr lvl="1" eaLnBrk="1" hangingPunct="1">
              <a:defRPr/>
            </a:pPr>
            <a:r>
              <a:rPr lang="en-GB" sz="3200" smtClean="0"/>
              <a:t>Long term prospects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lvl="2"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D48A4CE8-1C23-4418-A3F6-A85F66B761AD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5</a:t>
            </a:fld>
            <a:endParaRPr lang="en-GB" altLang="en-US" sz="1400" smtClean="0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Activity</a:t>
            </a:r>
          </a:p>
          <a:p>
            <a:pPr lvl="1" eaLnBrk="1" hangingPunct="1">
              <a:defRPr/>
            </a:pPr>
            <a:r>
              <a:rPr lang="en-GB" smtClean="0"/>
              <a:t>Efficiency</a:t>
            </a:r>
          </a:p>
          <a:p>
            <a:pPr lvl="1" eaLnBrk="1" hangingPunct="1">
              <a:defRPr/>
            </a:pPr>
            <a:r>
              <a:rPr lang="en-GB" smtClean="0"/>
              <a:t>Use of assets</a:t>
            </a:r>
          </a:p>
          <a:p>
            <a:pPr eaLnBrk="1" hangingPunct="1">
              <a:defRPr/>
            </a:pPr>
            <a:r>
              <a:rPr lang="en-GB" sz="2800" smtClean="0"/>
              <a:t>Financial structure</a:t>
            </a:r>
          </a:p>
          <a:p>
            <a:pPr lvl="1" eaLnBrk="1" hangingPunct="1">
              <a:defRPr/>
            </a:pPr>
            <a:r>
              <a:rPr lang="en-GB" smtClean="0"/>
              <a:t>Concerned with the gearing/leverage of the business – relative proportions of debt and equity</a:t>
            </a:r>
          </a:p>
          <a:p>
            <a:pPr lvl="1" eaLnBrk="1" hangingPunct="1">
              <a:defRPr/>
            </a:pPr>
            <a:r>
              <a:rPr lang="en-GB" smtClean="0"/>
              <a:t>Financial risk</a:t>
            </a:r>
          </a:p>
          <a:p>
            <a:pPr eaLnBrk="1" hangingPunct="1">
              <a:defRPr/>
            </a:pPr>
            <a:r>
              <a:rPr lang="en-GB" sz="2800" smtClean="0"/>
              <a:t>Investors ratios</a:t>
            </a:r>
          </a:p>
          <a:p>
            <a:pPr lvl="1" eaLnBrk="1" hangingPunct="1">
              <a:defRPr/>
            </a:pPr>
            <a:r>
              <a:rPr lang="en-GB" smtClean="0"/>
              <a:t>Is the company a good investment?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F50FCAA6-1892-4240-9D30-7967E608B189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6</a:t>
            </a:fld>
            <a:endParaRPr lang="en-GB" altLang="en-US" sz="1400" smtClean="0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Example of Financial Accounts</a:t>
            </a:r>
            <a:br>
              <a:rPr lang="en-GB" sz="2800" dirty="0" smtClean="0"/>
            </a:br>
            <a:r>
              <a:rPr lang="en-GB" sz="2800" dirty="0" smtClean="0"/>
              <a:t>Income Statement for year ending 30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April 2016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                                                                                       </a:t>
            </a:r>
            <a:r>
              <a:rPr lang="en-GB" sz="2400" u="sng" dirty="0" smtClean="0"/>
              <a:t>£M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Sales						  	         7,650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Less: Cost of sales			                            </a:t>
            </a:r>
            <a:r>
              <a:rPr lang="en-GB" sz="2400" u="sng" dirty="0" smtClean="0"/>
              <a:t>(5,800)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Gross Profit 					                   1,850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Expenses					                    </a:t>
            </a:r>
            <a:r>
              <a:rPr lang="en-GB" sz="2400" u="sng" dirty="0" smtClean="0"/>
              <a:t>(150)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smtClean="0"/>
              <a:t>Operating Profit					         1,700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Loan interest					                      </a:t>
            </a:r>
            <a:r>
              <a:rPr lang="en-GB" sz="2400" u="sng" dirty="0" smtClean="0"/>
              <a:t>(50)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Profit before tax				                   1,650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Taxation						          </a:t>
            </a:r>
            <a:r>
              <a:rPr lang="en-GB" sz="2400" u="sng" dirty="0" smtClean="0"/>
              <a:t>(600)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Profit after tax					         1,050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Dividends						            </a:t>
            </a:r>
            <a:r>
              <a:rPr lang="en-GB" sz="2400" u="sng" dirty="0" smtClean="0"/>
              <a:t>300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Retained profit						  </a:t>
            </a:r>
            <a:r>
              <a:rPr lang="en-GB" sz="2400" u="sng" dirty="0" smtClean="0"/>
              <a:t>750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E217CE4E-2573-43BA-899A-32798E36B15E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en-GB" altLang="en-US" sz="1400" smtClean="0"/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Statement of Financial Position as at 30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April 2016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                                                                           </a:t>
            </a:r>
            <a:r>
              <a:rPr lang="en-GB" sz="2800" u="sng" dirty="0" smtClean="0"/>
              <a:t>£M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Non-Current Assets (tangible) 		        </a:t>
            </a:r>
            <a:r>
              <a:rPr lang="en-GB" sz="2800" u="sng" dirty="0" smtClean="0"/>
              <a:t>10,050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u="sng" dirty="0" smtClean="0"/>
              <a:t>Current Assets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Stock						                   1,500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Debtors                                                              1,200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Cash                                                                     </a:t>
            </a:r>
            <a:r>
              <a:rPr lang="en-GB" sz="2800" u="sng" dirty="0" smtClean="0"/>
              <a:t>900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							         </a:t>
            </a:r>
            <a:r>
              <a:rPr lang="en-GB" sz="2800" u="sng" dirty="0" smtClean="0"/>
              <a:t>3,600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Total Assets					        </a:t>
            </a:r>
            <a:r>
              <a:rPr lang="en-GB" sz="2800" u="sng" dirty="0" smtClean="0"/>
              <a:t>13,650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36B568B3-45FC-4221-B2E6-538BF7AC948F}" type="slidenum">
              <a:rPr lang="en-GB" altLang="en-US" sz="1400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8</a:t>
            </a:fld>
            <a:endParaRPr lang="en-GB" altLang="en-US" sz="1400" smtClean="0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                                                                                                            </a:t>
            </a:r>
            <a:r>
              <a:rPr lang="en-GB" sz="2000" u="sng" dirty="0" smtClean="0"/>
              <a:t>£M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u="sng" dirty="0" smtClean="0"/>
              <a:t>Equity and Liabilities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Called up share capital				            		    5,900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Profit and Loss account				                              </a:t>
            </a:r>
            <a:r>
              <a:rPr lang="en-GB" sz="2000" u="sng" dirty="0" smtClean="0"/>
              <a:t>5,000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								               10,900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Non-Current Liabilities					                    350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Current Liabilities						    </a:t>
            </a:r>
            <a:r>
              <a:rPr lang="en-GB" sz="2000" u="sng" dirty="0" smtClean="0"/>
              <a:t>2,400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									   </a:t>
            </a:r>
            <a:r>
              <a:rPr lang="en-GB" sz="2000" u="sng" dirty="0" smtClean="0"/>
              <a:t>13,650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7175" y="6313488"/>
            <a:ext cx="22860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8E8EF019-D3E6-423F-BD0D-1951716E9E88}" type="slidenum">
              <a:rPr lang="en-GB" altLang="en-US" smtClean="0"/>
              <a:pPr>
                <a:defRPr/>
              </a:pPr>
              <a:t>9</a:t>
            </a:fld>
            <a:endParaRPr lang="en-GB" altLang="en-US" smtClean="0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4227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GB" smtClean="0"/>
              <a:t>Examples of Ratios: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1. Liquidity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en-GB" smtClean="0"/>
              <a:t>Current Ratio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	</a:t>
            </a:r>
            <a:r>
              <a:rPr lang="en-GB" sz="3200" u="sng" smtClean="0"/>
              <a:t>Current Assets</a:t>
            </a:r>
            <a:endParaRPr lang="en-GB" sz="32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3200" smtClean="0"/>
              <a:t>	Current Liabilities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320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3200" smtClean="0"/>
              <a:t>		</a:t>
            </a:r>
            <a:r>
              <a:rPr lang="en-GB" sz="3200" u="sng" smtClean="0"/>
              <a:t>3600	</a:t>
            </a:r>
            <a:r>
              <a:rPr lang="en-GB" sz="3200" smtClean="0"/>
              <a:t>	=	1.5 : 1</a:t>
            </a:r>
            <a:endParaRPr lang="en-GB" sz="3200" u="sng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3200" smtClean="0"/>
              <a:t>		2400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mtClean="0"/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6372225" y="1509713"/>
            <a:ext cx="2614613" cy="35401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600"/>
              <a:t>The organisation should have enough current assets to cover its current liabilities (i.e. can it pay immediate debts?). Seemingly, therefore, a ratio of 1:1 would be needed (although it is always important to take note of the specific industry). </a:t>
            </a:r>
          </a:p>
          <a:p>
            <a:pPr eaLnBrk="1" hangingPunct="1"/>
            <a:r>
              <a:rPr lang="en-GB" altLang="en-US" sz="1600"/>
              <a:t>Why might there be any changes in this ratio?</a:t>
            </a:r>
          </a:p>
          <a:p>
            <a:pPr eaLnBrk="1" hangingPunct="1"/>
            <a:r>
              <a:rPr lang="en-GB" altLang="en-US" sz="1600"/>
              <a:t>Think of the constituents?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 - &amp;quot;Interpretation of Financial Statements&amp;quot;&quot;/&gt;&lt;property id=&quot;20307&quot; value=&quot;256&quot;/&gt;&lt;/object&gt;&lt;object type=&quot;3&quot; unique_id=&quot;10758&quot;&gt;&lt;property id=&quot;20148&quot; value=&quot;5&quot;/&gt;&lt;property id=&quot;20300&quot; value=&quot;Slide 2 - &amp;quot;Interpreting Financial Statements&amp;quot;&quot;/&gt;&lt;property id=&quot;20307&quot; value=&quot;275&quot;/&gt;&lt;/object&gt;&lt;object type=&quot;3&quot; unique_id=&quot;10759&quot;&gt;&lt;property id=&quot;20148&quot; value=&quot;5&quot;/&gt;&lt;property id=&quot;20300&quot; value=&quot;Slide 3 - &amp;quot;Why use ratios?&amp;quot;&quot;/&gt;&lt;property id=&quot;20307&quot; value=&quot;276&quot;/&gt;&lt;/object&gt;&lt;object type=&quot;3&quot; unique_id=&quot;10760&quot;&gt;&lt;property id=&quot;20148&quot; value=&quot;5&quot;/&gt;&lt;property id=&quot;20300&quot; value=&quot;Slide 4 - &amp;quot;Ratios can be specifically used to analyse the following areas:&amp;#x0D;&amp;#x0A;&amp;quot;&quot;/&gt;&lt;property id=&quot;20307&quot; value=&quot;284&quot;/&gt;&lt;/object&gt;&lt;object type=&quot;3&quot; unique_id=&quot;10761&quot;&gt;&lt;property id=&quot;20148&quot; value=&quot;5&quot;/&gt;&lt;property id=&quot;20300&quot; value=&quot;Slide 5&quot;/&gt;&lt;property id=&quot;20307&quot; value=&quot;277&quot;/&gt;&lt;/object&gt;&lt;object type=&quot;3&quot; unique_id=&quot;10762&quot;&gt;&lt;property id=&quot;20148&quot; value=&quot;5&quot;/&gt;&lt;property id=&quot;20300&quot; value=&quot;Slide 6 - &amp;quot;Example of Financial Accounts&amp;#x0D;&amp;#x0A;Income Statement for year ending 30th April 2013&amp;quot;&quot;/&gt;&lt;property id=&quot;20307&quot; value=&quot;285&quot;/&gt;&lt;/object&gt;&lt;object type=&quot;3&quot; unique_id=&quot;10763&quot;&gt;&lt;property id=&quot;20148&quot; value=&quot;5&quot;/&gt;&lt;property id=&quot;20300&quot; value=&quot;Slide 7 - &amp;quot;Statement of Financial Position as at 30th April 2013&amp;quot;&quot;/&gt;&lt;property id=&quot;20307&quot; value=&quot;286&quot;/&gt;&lt;/object&gt;&lt;object type=&quot;3&quot; unique_id=&quot;10764&quot;&gt;&lt;property id=&quot;20148&quot; value=&quot;5&quot;/&gt;&lt;property id=&quot;20300&quot; value=&quot;Slide 8&quot;/&gt;&lt;property id=&quot;20307&quot; value=&quot;287&quot;/&gt;&lt;/object&gt;&lt;object type=&quot;3&quot; unique_id=&quot;10765&quot;&gt;&lt;property id=&quot;20148&quot; value=&quot;5&quot;/&gt;&lt;property id=&quot;20300&quot; value=&quot;Slide 9&quot;/&gt;&lt;property id=&quot;20307&quot; value=&quot;278&quot;/&gt;&lt;/object&gt;&lt;object type=&quot;3&quot; unique_id=&quot;10766&quot;&gt;&lt;property id=&quot;20148&quot; value=&quot;5&quot;/&gt;&lt;property id=&quot;20300&quot; value=&quot;Slide 10&quot;/&gt;&lt;property id=&quot;20307&quot; value=&quot;288&quot;/&gt;&lt;/object&gt;&lt;object type=&quot;3&quot; unique_id=&quot;10767&quot;&gt;&lt;property id=&quot;20148&quot; value=&quot;5&quot;/&gt;&lt;property id=&quot;20300&quot; value=&quot;Slide 11&quot;/&gt;&lt;property id=&quot;20307&quot; value=&quot;279&quot;/&gt;&lt;/object&gt;&lt;object type=&quot;3&quot; unique_id=&quot;10768&quot;&gt;&lt;property id=&quot;20148&quot; value=&quot;5&quot;/&gt;&lt;property id=&quot;20300&quot; value=&quot;Slide 12&quot;/&gt;&lt;property id=&quot;20307&quot; value=&quot;289&quot;/&gt;&lt;/object&gt;&lt;object type=&quot;3&quot; unique_id=&quot;10769&quot;&gt;&lt;property id=&quot;20148&quot; value=&quot;5&quot;/&gt;&lt;property id=&quot;20300&quot; value=&quot;Slide 13&quot;/&gt;&lt;property id=&quot;20307&quot; value=&quot;290&quot;/&gt;&lt;/object&gt;&lt;object type=&quot;3&quot; unique_id=&quot;10770&quot;&gt;&lt;property id=&quot;20148&quot; value=&quot;5&quot;/&gt;&lt;property id=&quot;20300&quot; value=&quot;Slide 14 - &amp;quot; &amp;quot;&quot;/&gt;&lt;property id=&quot;20307&quot; value=&quot;280&quot;/&gt;&lt;/object&gt;&lt;object type=&quot;3&quot; unique_id=&quot;10771&quot;&gt;&lt;property id=&quot;20148&quot; value=&quot;5&quot;/&gt;&lt;property id=&quot;20300&quot; value=&quot;Slide 15&quot;/&gt;&lt;property id=&quot;20307&quot; value=&quot;291&quot;/&gt;&lt;/object&gt;&lt;object type=&quot;3&quot; unique_id=&quot;10772&quot;&gt;&lt;property id=&quot;20148&quot; value=&quot;5&quot;/&gt;&lt;property id=&quot;20300&quot; value=&quot;Slide 16&quot;/&gt;&lt;property id=&quot;20307&quot; value=&quot;292&quot;/&gt;&lt;/object&gt;&lt;object type=&quot;3&quot; unique_id=&quot;10773&quot;&gt;&lt;property id=&quot;20148&quot; value=&quot;5&quot;/&gt;&lt;property id=&quot;20300&quot; value=&quot;Slide 17&quot;/&gt;&lt;property id=&quot;20307&quot; value=&quot;281&quot;/&gt;&lt;/object&gt;&lt;object type=&quot;3&quot; unique_id=&quot;10774&quot;&gt;&lt;property id=&quot;20148&quot; value=&quot;5&quot;/&gt;&lt;property id=&quot;20300&quot; value=&quot;Slide 18&quot;/&gt;&lt;property id=&quot;20307&quot; value=&quot;293&quot;/&gt;&lt;/object&gt;&lt;object type=&quot;3&quot; unique_id=&quot;10775&quot;&gt;&lt;property id=&quot;20148&quot; value=&quot;5&quot;/&gt;&lt;property id=&quot;20300&quot; value=&quot;Slide 19&quot;/&gt;&lt;property id=&quot;20307&quot; value=&quot;282&quot;/&gt;&lt;/object&gt;&lt;object type=&quot;3&quot; unique_id=&quot;10776&quot;&gt;&lt;property id=&quot;20148&quot; value=&quot;5&quot;/&gt;&lt;property id=&quot;20300&quot; value=&quot;Slide 20&quot;/&gt;&lt;property id=&quot;20307&quot; value=&quot;295&quot;/&gt;&lt;/object&gt;&lt;object type=&quot;3&quot; unique_id=&quot;10777&quot;&gt;&lt;property id=&quot;20148&quot; value=&quot;5&quot;/&gt;&lt;property id=&quot;20300&quot; value=&quot;Slide 21&quot;/&gt;&lt;property id=&quot;20307&quot; value=&quot;294&quot;/&gt;&lt;/object&gt;&lt;object type=&quot;3&quot; unique_id=&quot;10778&quot;&gt;&lt;property id=&quot;20148&quot; value=&quot;5&quot;/&gt;&lt;property id=&quot;20300&quot; value=&quot;Slide 22 - &amp;quot;Limitations of Ratio Analysis&amp;quot;&quot;/&gt;&lt;property id=&quot;20307&quot; value=&quot;283&quot;/&gt;&lt;/object&gt;&lt;/object&gt;&lt;/object&gt;&lt;/database&gt;"/>
</p:tagLst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885</TotalTime>
  <Words>640</Words>
  <Application>Microsoft Office PowerPoint</Application>
  <PresentationFormat>On-screen Show (4:3)</PresentationFormat>
  <Paragraphs>240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Wingdings</vt:lpstr>
      <vt:lpstr>Clouds</vt:lpstr>
      <vt:lpstr>Interpretation of Financial Statements</vt:lpstr>
      <vt:lpstr>Interpreting Financial Statements</vt:lpstr>
      <vt:lpstr>Why use ratios?</vt:lpstr>
      <vt:lpstr>Ratios can be specifically used to analyse the following areas: </vt:lpstr>
      <vt:lpstr>Slide 5</vt:lpstr>
      <vt:lpstr>Example of Financial Accounts Income Statement for year ending 30th April 2016</vt:lpstr>
      <vt:lpstr>Statement of Financial Position as at 30th April 2016</vt:lpstr>
      <vt:lpstr>Slide 8</vt:lpstr>
      <vt:lpstr>Slide 9</vt:lpstr>
      <vt:lpstr>Slide 10</vt:lpstr>
      <vt:lpstr>Slide 11</vt:lpstr>
      <vt:lpstr>Slide 12</vt:lpstr>
      <vt:lpstr>Slide 13</vt:lpstr>
      <vt:lpstr>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Limitations of Ratio Analysis</vt:lpstr>
    </vt:vector>
  </TitlesOfParts>
  <Company>The Browns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Brown</dc:creator>
  <cp:lastModifiedBy>Expertsmind</cp:lastModifiedBy>
  <cp:revision>88</cp:revision>
  <cp:lastPrinted>2015-10-05T15:31:04Z</cp:lastPrinted>
  <dcterms:created xsi:type="dcterms:W3CDTF">2005-02-21T15:43:11Z</dcterms:created>
  <dcterms:modified xsi:type="dcterms:W3CDTF">2018-07-12T06:38:39Z</dcterms:modified>
</cp:coreProperties>
</file>